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png" ContentType="image/pn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6917DA-2207-46E2-B40C-A19FABFD1177}" v="24" dt="2019-11-12T15:12:14.8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89" autoAdjust="0"/>
    <p:restoredTop sz="94660"/>
  </p:normalViewPr>
  <p:slideViewPr>
    <p:cSldViewPr snapToGrid="0">
      <p:cViewPr>
        <p:scale>
          <a:sx n="75" d="100"/>
          <a:sy n="75" d="100"/>
        </p:scale>
        <p:origin x="2080" y="20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handoutMaster" Target="handoutMasters/handout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microsoft.com/office/2016/11/relationships/changesInfo" Target="changesInfos/changesInfo1.xml"/><Relationship Id="rId17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ardo Rodrigo" userId="35bc0ff7d4aa2cd5" providerId="LiveId" clId="{456917DA-2207-46E2-B40C-A19FABFD1177}"/>
    <pc:docChg chg="undo custSel mod addSld modSld">
      <pc:chgData name="Ricardo Rodrigo" userId="35bc0ff7d4aa2cd5" providerId="LiveId" clId="{456917DA-2207-46E2-B40C-A19FABFD1177}" dt="2019-11-12T15:12:54.130" v="397" actId="20577"/>
      <pc:docMkLst>
        <pc:docMk/>
      </pc:docMkLst>
      <pc:sldChg chg="modSp">
        <pc:chgData name="Ricardo Rodrigo" userId="35bc0ff7d4aa2cd5" providerId="LiveId" clId="{456917DA-2207-46E2-B40C-A19FABFD1177}" dt="2019-11-12T13:44:24.597" v="9" actId="1076"/>
        <pc:sldMkLst>
          <pc:docMk/>
          <pc:sldMk cId="3270519205" sldId="256"/>
        </pc:sldMkLst>
        <pc:spChg chg="mod">
          <ac:chgData name="Ricardo Rodrigo" userId="35bc0ff7d4aa2cd5" providerId="LiveId" clId="{456917DA-2207-46E2-B40C-A19FABFD1177}" dt="2019-11-12T13:43:14.772" v="0" actId="2711"/>
          <ac:spMkLst>
            <pc:docMk/>
            <pc:sldMk cId="3270519205" sldId="256"/>
            <ac:spMk id="2" creationId="{8D5141C6-5D99-4A34-922A-514DAE4348E7}"/>
          </ac:spMkLst>
        </pc:spChg>
        <pc:picChg chg="mod">
          <ac:chgData name="Ricardo Rodrigo" userId="35bc0ff7d4aa2cd5" providerId="LiveId" clId="{456917DA-2207-46E2-B40C-A19FABFD1177}" dt="2019-11-12T13:44:24.597" v="9" actId="1076"/>
          <ac:picMkLst>
            <pc:docMk/>
            <pc:sldMk cId="3270519205" sldId="256"/>
            <ac:picMk id="4" creationId="{E87734DA-0C52-4400-876B-BAE6D36ED438}"/>
          </ac:picMkLst>
        </pc:picChg>
      </pc:sldChg>
      <pc:sldChg chg="addSp delSp modSp add mod setBg setClrOvrMap">
        <pc:chgData name="Ricardo Rodrigo" userId="35bc0ff7d4aa2cd5" providerId="LiveId" clId="{456917DA-2207-46E2-B40C-A19FABFD1177}" dt="2019-11-12T15:12:54.130" v="397" actId="20577"/>
        <pc:sldMkLst>
          <pc:docMk/>
          <pc:sldMk cId="1799344143" sldId="257"/>
        </pc:sldMkLst>
        <pc:spChg chg="del">
          <ac:chgData name="Ricardo Rodrigo" userId="35bc0ff7d4aa2cd5" providerId="LiveId" clId="{456917DA-2207-46E2-B40C-A19FABFD1177}" dt="2019-11-12T13:47:36.555" v="14" actId="26606"/>
          <ac:spMkLst>
            <pc:docMk/>
            <pc:sldMk cId="1799344143" sldId="257"/>
            <ac:spMk id="2" creationId="{9F7B000F-BC7E-4A66-8AD8-254128C67AFC}"/>
          </ac:spMkLst>
        </pc:spChg>
        <pc:spChg chg="del">
          <ac:chgData name="Ricardo Rodrigo" userId="35bc0ff7d4aa2cd5" providerId="LiveId" clId="{456917DA-2207-46E2-B40C-A19FABFD1177}" dt="2019-11-12T13:47:22.673" v="11"/>
          <ac:spMkLst>
            <pc:docMk/>
            <pc:sldMk cId="1799344143" sldId="257"/>
            <ac:spMk id="3" creationId="{70046995-205F-48A4-9ECC-E716E9B6B558}"/>
          </ac:spMkLst>
        </pc:spChg>
        <pc:spChg chg="add del mod">
          <ac:chgData name="Ricardo Rodrigo" userId="35bc0ff7d4aa2cd5" providerId="LiveId" clId="{456917DA-2207-46E2-B40C-A19FABFD1177}" dt="2019-11-12T13:48:14.789" v="16"/>
          <ac:spMkLst>
            <pc:docMk/>
            <pc:sldMk cId="1799344143" sldId="257"/>
            <ac:spMk id="6" creationId="{05741AEC-26E8-4FB3-9286-1B20D6C94C65}"/>
          </ac:spMkLst>
        </pc:spChg>
        <pc:spChg chg="add mod">
          <ac:chgData name="Ricardo Rodrigo" userId="35bc0ff7d4aa2cd5" providerId="LiveId" clId="{456917DA-2207-46E2-B40C-A19FABFD1177}" dt="2019-11-12T14:37:58.708" v="122" actId="20577"/>
          <ac:spMkLst>
            <pc:docMk/>
            <pc:sldMk cId="1799344143" sldId="257"/>
            <ac:spMk id="7" creationId="{C662C362-756E-4635-8EDF-6CA6032615F5}"/>
          </ac:spMkLst>
        </pc:spChg>
        <pc:spChg chg="add del mod">
          <ac:chgData name="Ricardo Rodrigo" userId="35bc0ff7d4aa2cd5" providerId="LiveId" clId="{456917DA-2207-46E2-B40C-A19FABFD1177}" dt="2019-11-12T15:12:54.130" v="397" actId="20577"/>
          <ac:spMkLst>
            <pc:docMk/>
            <pc:sldMk cId="1799344143" sldId="257"/>
            <ac:spMk id="8" creationId="{FEBBF7D1-CDC6-4B6B-A1B8-5ADD1A6731A6}"/>
          </ac:spMkLst>
        </pc:spChg>
        <pc:spChg chg="add del">
          <ac:chgData name="Ricardo Rodrigo" userId="35bc0ff7d4aa2cd5" providerId="LiveId" clId="{456917DA-2207-46E2-B40C-A19FABFD1177}" dt="2019-11-12T13:48:57.194" v="18" actId="26606"/>
          <ac:spMkLst>
            <pc:docMk/>
            <pc:sldMk cId="1799344143" sldId="257"/>
            <ac:spMk id="9" creationId="{92637574-804B-4F26-8B4F-4493B10944A9}"/>
          </ac:spMkLst>
        </pc:spChg>
        <pc:spChg chg="add del mod">
          <ac:chgData name="Ricardo Rodrigo" userId="35bc0ff7d4aa2cd5" providerId="LiveId" clId="{456917DA-2207-46E2-B40C-A19FABFD1177}" dt="2019-11-12T13:52:38.911" v="77" actId="478"/>
          <ac:spMkLst>
            <pc:docMk/>
            <pc:sldMk cId="1799344143" sldId="257"/>
            <ac:spMk id="11" creationId="{E464F8F4-9E54-47F3-BA1E-88CA3A63EA21}"/>
          </ac:spMkLst>
        </pc:spChg>
        <pc:spChg chg="add del">
          <ac:chgData name="Ricardo Rodrigo" userId="35bc0ff7d4aa2cd5" providerId="LiveId" clId="{456917DA-2207-46E2-B40C-A19FABFD1177}" dt="2019-11-12T13:48:57.194" v="18" actId="26606"/>
          <ac:spMkLst>
            <pc:docMk/>
            <pc:sldMk cId="1799344143" sldId="257"/>
            <ac:spMk id="12" creationId="{9228552E-C8B1-4A80-8448-0787CE0FC704}"/>
          </ac:spMkLst>
        </pc:spChg>
        <pc:picChg chg="add del mod">
          <ac:chgData name="Ricardo Rodrigo" userId="35bc0ff7d4aa2cd5" providerId="LiveId" clId="{456917DA-2207-46E2-B40C-A19FABFD1177}" dt="2019-11-12T13:52:38.911" v="77" actId="478"/>
          <ac:picMkLst>
            <pc:docMk/>
            <pc:sldMk cId="1799344143" sldId="257"/>
            <ac:picMk id="5" creationId="{3EE45EBC-9067-40C1-A8B3-6F0CA35C6612}"/>
          </ac:picMkLst>
        </pc:picChg>
      </pc:sldChg>
      <pc:sldChg chg="modSp add">
        <pc:chgData name="Ricardo Rodrigo" userId="35bc0ff7d4aa2cd5" providerId="LiveId" clId="{456917DA-2207-46E2-B40C-A19FABFD1177}" dt="2019-11-12T14:41:09.584" v="177" actId="14100"/>
        <pc:sldMkLst>
          <pc:docMk/>
          <pc:sldMk cId="3258690928" sldId="258"/>
        </pc:sldMkLst>
        <pc:spChg chg="mod">
          <ac:chgData name="Ricardo Rodrigo" userId="35bc0ff7d4aa2cd5" providerId="LiveId" clId="{456917DA-2207-46E2-B40C-A19FABFD1177}" dt="2019-11-12T14:41:09.584" v="177" actId="14100"/>
          <ac:spMkLst>
            <pc:docMk/>
            <pc:sldMk cId="3258690928" sldId="258"/>
            <ac:spMk id="7" creationId="{C662C362-756E-4635-8EDF-6CA6032615F5}"/>
          </ac:spMkLst>
        </pc:spChg>
      </pc:sldChg>
      <pc:sldChg chg="modSp add">
        <pc:chgData name="Ricardo Rodrigo" userId="35bc0ff7d4aa2cd5" providerId="LiveId" clId="{456917DA-2207-46E2-B40C-A19FABFD1177}" dt="2019-11-12T14:44:37.259" v="326" actId="403"/>
        <pc:sldMkLst>
          <pc:docMk/>
          <pc:sldMk cId="2717354587" sldId="259"/>
        </pc:sldMkLst>
        <pc:spChg chg="mod">
          <ac:chgData name="Ricardo Rodrigo" userId="35bc0ff7d4aa2cd5" providerId="LiveId" clId="{456917DA-2207-46E2-B40C-A19FABFD1177}" dt="2019-11-12T14:44:37.259" v="326" actId="403"/>
          <ac:spMkLst>
            <pc:docMk/>
            <pc:sldMk cId="2717354587" sldId="259"/>
            <ac:spMk id="7" creationId="{C662C362-756E-4635-8EDF-6CA6032615F5}"/>
          </ac:spMkLst>
        </pc:spChg>
      </pc:sldChg>
      <pc:sldChg chg="modSp add">
        <pc:chgData name="Ricardo Rodrigo" userId="35bc0ff7d4aa2cd5" providerId="LiveId" clId="{456917DA-2207-46E2-B40C-A19FABFD1177}" dt="2019-11-12T14:50:38.282" v="359" actId="20577"/>
        <pc:sldMkLst>
          <pc:docMk/>
          <pc:sldMk cId="3426233640" sldId="260"/>
        </pc:sldMkLst>
        <pc:spChg chg="mod">
          <ac:chgData name="Ricardo Rodrigo" userId="35bc0ff7d4aa2cd5" providerId="LiveId" clId="{456917DA-2207-46E2-B40C-A19FABFD1177}" dt="2019-11-12T14:50:38.282" v="359" actId="20577"/>
          <ac:spMkLst>
            <pc:docMk/>
            <pc:sldMk cId="3426233640" sldId="260"/>
            <ac:spMk id="7" creationId="{C662C362-756E-4635-8EDF-6CA6032615F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D2728A-9183-1646-AAF7-4F6669EEC1C8}" type="datetimeFigureOut">
              <a:rPr lang="es-ES_tradnl" smtClean="0"/>
              <a:t>12/11/19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B03DFC-1334-1A43-9FA4-49893CDB2AC3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464711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2DB923-1A3A-3D45-9935-78D0E6EA80BA}" type="datetimeFigureOut">
              <a:rPr lang="es-ES_tradnl" smtClean="0"/>
              <a:t>12/11/19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83E68-74B8-FF4C-8657-2F40859C7A55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86175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82559D4-DBB6-4B53-8A26-F66DA91CDE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="" xmlns:a16="http://schemas.microsoft.com/office/drawing/2014/main" id="{410A83D7-D2EC-41F8-903F-7C9DD132AC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E6C3D6CC-5CD9-4114-B4A4-E63BD4C8C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F9B75-33E8-46B0-A307-FFEAAB82BDC9}" type="datetimeFigureOut">
              <a:rPr lang="es-ES" smtClean="0"/>
              <a:t>12/11/19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C313AF94-CAFF-41CE-B34C-32D6D4A74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9B5784DF-D6A9-4C3D-A86B-2944C56A6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75C9-BE10-41CA-BD6E-FDD6E78D4CA6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78995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4A4E804F-3E18-487C-B39F-09C5A7ED6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="" xmlns:a16="http://schemas.microsoft.com/office/drawing/2014/main" id="{C6F332E0-0A76-4FB0-8F1C-D4649D4C92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37ACCE86-ECC4-4A6E-AF41-D49B25785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F9B75-33E8-46B0-A307-FFEAAB82BDC9}" type="datetimeFigureOut">
              <a:rPr lang="es-ES" smtClean="0"/>
              <a:t>12/11/19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7C712927-D845-4CD4-A9F8-6AE8DEC2B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F5C95A5B-F157-4316-8B7D-4FFBD654D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75C9-BE10-41CA-BD6E-FDD6E78D4CA6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47247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="" xmlns:a16="http://schemas.microsoft.com/office/drawing/2014/main" id="{B31A7D89-5D61-43B6-967B-D824524461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="" xmlns:a16="http://schemas.microsoft.com/office/drawing/2014/main" id="{64190FFD-4F28-4D9A-8A8C-4242F98EE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CA11D8B3-CECA-42D8-8D87-19CCA7575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F9B75-33E8-46B0-A307-FFEAAB82BDC9}" type="datetimeFigureOut">
              <a:rPr lang="es-ES" smtClean="0"/>
              <a:t>12/11/19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BCE4E380-ED09-41AD-AFB6-A14D59D0C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204892BE-8435-42C8-A9B7-7F9179A76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75C9-BE10-41CA-BD6E-FDD6E78D4CA6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53894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5B57C10C-F986-442E-AEC0-83D543F0A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F4A4975E-7E06-4D26-BA7C-C370571AA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CA0E5B56-1C0C-4C7B-82CF-91B2CBE8B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F9B75-33E8-46B0-A307-FFEAAB82BDC9}" type="datetimeFigureOut">
              <a:rPr lang="es-ES" smtClean="0"/>
              <a:t>12/11/19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CD35FDB2-413E-4A00-999B-1E2CC05A3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632A78C8-6B05-44B6-AC59-3CD7B1BE0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75C9-BE10-41CA-BD6E-FDD6E78D4CA6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19664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E79FD5E4-10DF-4452-8D30-31CCAC6B4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="" xmlns:a16="http://schemas.microsoft.com/office/drawing/2014/main" id="{68C69142-56E6-48A0-A4B7-CFC191C16D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FC8D2655-D9AC-4229-9D6E-4A98F9D99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F9B75-33E8-46B0-A307-FFEAAB82BDC9}" type="datetimeFigureOut">
              <a:rPr lang="es-ES" smtClean="0"/>
              <a:t>12/11/19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AE5C34D2-5AA1-4E5B-9F44-D945CFC0F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76520C4B-531C-4A4A-AA69-60D150CD5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75C9-BE10-41CA-BD6E-FDD6E78D4CA6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14308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4C2C62F4-296A-4691-8AFA-249F2D37C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B256462D-5567-4E02-9E40-DCB23A31CD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="" xmlns:a16="http://schemas.microsoft.com/office/drawing/2014/main" id="{C778A76B-E341-4528-A9A7-2859DF7B3D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="" xmlns:a16="http://schemas.microsoft.com/office/drawing/2014/main" id="{F054C8A3-35BD-4A4C-8183-D411C6269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F9B75-33E8-46B0-A307-FFEAAB82BDC9}" type="datetimeFigureOut">
              <a:rPr lang="es-ES" smtClean="0"/>
              <a:t>12/11/19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8A1D57F8-6B79-4F38-940E-75275B724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FF7AF04E-4E92-4FCE-9099-BADFDD24D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75C9-BE10-41CA-BD6E-FDD6E78D4CA6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9279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3A26CDCA-7AB7-4BC3-934D-FC6514C88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="" xmlns:a16="http://schemas.microsoft.com/office/drawing/2014/main" id="{097C1723-2673-4B1B-B8B9-F103A4C8D2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="" xmlns:a16="http://schemas.microsoft.com/office/drawing/2014/main" id="{0BF87756-9672-4C26-AAE3-699C707076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="" xmlns:a16="http://schemas.microsoft.com/office/drawing/2014/main" id="{1A83AC7C-B3E0-4974-9A94-5EE9218397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="" xmlns:a16="http://schemas.microsoft.com/office/drawing/2014/main" id="{F561519D-716B-41FA-B1D0-FC4F4BDDD5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="" xmlns:a16="http://schemas.microsoft.com/office/drawing/2014/main" id="{A59E5AF9-A078-4051-90BF-D116181D3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F9B75-33E8-46B0-A307-FFEAAB82BDC9}" type="datetimeFigureOut">
              <a:rPr lang="es-ES" smtClean="0"/>
              <a:t>12/11/19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="" xmlns:a16="http://schemas.microsoft.com/office/drawing/2014/main" id="{43C73ACE-8401-4A7C-A7F5-7042976BB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="" xmlns:a16="http://schemas.microsoft.com/office/drawing/2014/main" id="{88D10645-6B0C-4B92-809F-2364EC9F6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75C9-BE10-41CA-BD6E-FDD6E78D4CA6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76090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31873F20-6092-4D6B-99C9-1CB7067E5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="" xmlns:a16="http://schemas.microsoft.com/office/drawing/2014/main" id="{6AF30D74-E279-4B7C-8FA7-A290C761B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F9B75-33E8-46B0-A307-FFEAAB82BDC9}" type="datetimeFigureOut">
              <a:rPr lang="es-ES" smtClean="0"/>
              <a:t>12/11/19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="" xmlns:a16="http://schemas.microsoft.com/office/drawing/2014/main" id="{F5606D3F-9EF0-4E1D-AD90-1A48EF501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="" xmlns:a16="http://schemas.microsoft.com/office/drawing/2014/main" id="{AB1D10C3-3EB3-4C64-A384-C7C401F96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75C9-BE10-41CA-BD6E-FDD6E78D4CA6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40154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="" xmlns:a16="http://schemas.microsoft.com/office/drawing/2014/main" id="{88E305F4-3FCF-47FB-AA14-6996BB58A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F9B75-33E8-46B0-A307-FFEAAB82BDC9}" type="datetimeFigureOut">
              <a:rPr lang="es-ES" smtClean="0"/>
              <a:t>12/11/19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="" xmlns:a16="http://schemas.microsoft.com/office/drawing/2014/main" id="{253FD0C8-641F-4689-9E6C-3818D6987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="" xmlns:a16="http://schemas.microsoft.com/office/drawing/2014/main" id="{A2A7BFF4-726B-49DC-876A-AD2385872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75C9-BE10-41CA-BD6E-FDD6E78D4CA6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2238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161C7C92-FB5E-4B06-B7D0-45805D6DB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FF3FB290-B167-47E0-97F3-FCB399438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="" xmlns:a16="http://schemas.microsoft.com/office/drawing/2014/main" id="{0C9CE816-B21C-4EA7-AE9D-323481AC47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="" xmlns:a16="http://schemas.microsoft.com/office/drawing/2014/main" id="{FA753112-8BBC-4945-A977-5D21C8836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F9B75-33E8-46B0-A307-FFEAAB82BDC9}" type="datetimeFigureOut">
              <a:rPr lang="es-ES" smtClean="0"/>
              <a:t>12/11/19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DE073D15-A369-42E3-86A7-4693F3407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136A35C4-4CC4-47CB-90BD-0AF11ED0E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75C9-BE10-41CA-BD6E-FDD6E78D4CA6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4355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E89FAA7-41F7-4A9E-80CA-664947436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="" xmlns:a16="http://schemas.microsoft.com/office/drawing/2014/main" id="{A37BB518-7511-4AD6-8EAF-BE649E4ACC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="" xmlns:a16="http://schemas.microsoft.com/office/drawing/2014/main" id="{DAA60272-CFC4-4EF8-AE7F-2465B94B6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="" xmlns:a16="http://schemas.microsoft.com/office/drawing/2014/main" id="{C9A875EA-2F8E-4744-9C7D-35CE6C41B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F9B75-33E8-46B0-A307-FFEAAB82BDC9}" type="datetimeFigureOut">
              <a:rPr lang="es-ES" smtClean="0"/>
              <a:t>12/11/19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55CFE99C-09D1-45E2-83DE-D94ACCC1A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7609EB34-30D2-45A1-8256-C860D3C4B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375C9-BE10-41CA-BD6E-FDD6E78D4CA6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291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="" xmlns:a16="http://schemas.microsoft.com/office/drawing/2014/main" id="{7B49F44C-4A2B-4CF4-9523-FFCF51708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="" xmlns:a16="http://schemas.microsoft.com/office/drawing/2014/main" id="{04364BCE-F080-46AE-884A-E9D094A42C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C8F3F0E3-AEC2-4113-B71E-60A190E655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F9B75-33E8-46B0-A307-FFEAAB82BDC9}" type="datetimeFigureOut">
              <a:rPr lang="es-ES" smtClean="0"/>
              <a:t>12/11/19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4A7C4DF1-20C4-44DA-9EA2-FAF4FE8E37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CC541E51-AE12-4B62-9C12-F62558EE8C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4375C9-BE10-41CA-BD6E-FDD6E78D4CA6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8722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3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3" Type="http://schemas.microsoft.com/office/2007/relationships/hdphoto" Target="../media/hdphoto5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4" Type="http://schemas.openxmlformats.org/officeDocument/2006/relationships/hyperlink" Target="https://ourworldindata.org/" TargetMode="External"/><Relationship Id="rId5" Type="http://schemas.openxmlformats.org/officeDocument/2006/relationships/hyperlink" Target="http://www.correlatesofwar.org/data-sets/" TargetMode="External"/><Relationship Id="rId6" Type="http://schemas.openxmlformats.org/officeDocument/2006/relationships/hyperlink" Target="https://data.world/datasets/military" TargetMode="External"/><Relationship Id="rId7" Type="http://schemas.openxmlformats.org/officeDocument/2006/relationships/hyperlink" Target="https://guides.ucf.edu/war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E20EB187-900F-4AF5-813B-101456D9FD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="" xmlns:a16="http://schemas.microsoft.com/office/drawing/2014/main" id="{E87734DA-0C52-4400-876B-BAE6D36ED4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 b="100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8D5141C6-5D99-4A34-922A-514DAE4348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7349" y="1200152"/>
            <a:ext cx="6897171" cy="4457696"/>
          </a:xfrm>
        </p:spPr>
        <p:txBody>
          <a:bodyPr anchor="ctr">
            <a:normAutofit/>
          </a:bodyPr>
          <a:lstStyle/>
          <a:p>
            <a:pPr algn="l"/>
            <a:r>
              <a:rPr lang="es-ES" sz="6200" dirty="0">
                <a:solidFill>
                  <a:srgbClr val="00FF00"/>
                </a:solidFill>
                <a:latin typeface="Agency FB" panose="020B0503020202020204" pitchFamily="34" charset="0"/>
              </a:rPr>
              <a:t>Cloud-</a:t>
            </a:r>
            <a:r>
              <a:rPr lang="es-ES" sz="6200" dirty="0" err="1">
                <a:solidFill>
                  <a:srgbClr val="00FF00"/>
                </a:solidFill>
                <a:latin typeface="Agency FB" panose="020B0503020202020204" pitchFamily="34" charset="0"/>
              </a:rPr>
              <a:t>Based</a:t>
            </a:r>
            <a:r>
              <a:rPr lang="es-ES" sz="6200" dirty="0">
                <a:solidFill>
                  <a:srgbClr val="00FF00"/>
                </a:solidFill>
                <a:latin typeface="Agency FB" panose="020B0503020202020204" pitchFamily="34" charset="0"/>
              </a:rPr>
              <a:t> Machine-</a:t>
            </a:r>
            <a:r>
              <a:rPr lang="es-ES" sz="6200" dirty="0" err="1">
                <a:solidFill>
                  <a:srgbClr val="00FF00"/>
                </a:solidFill>
                <a:latin typeface="Agency FB" panose="020B0503020202020204" pitchFamily="34" charset="0"/>
              </a:rPr>
              <a:t>Learning</a:t>
            </a:r>
            <a:r>
              <a:rPr lang="es-ES" sz="6200" dirty="0">
                <a:solidFill>
                  <a:srgbClr val="00FF00"/>
                </a:solidFill>
                <a:latin typeface="Agency FB" panose="020B0503020202020204" pitchFamily="34" charset="0"/>
              </a:rPr>
              <a:t> </a:t>
            </a:r>
            <a:r>
              <a:rPr lang="es-ES" sz="6200" dirty="0" err="1">
                <a:solidFill>
                  <a:srgbClr val="00FF00"/>
                </a:solidFill>
                <a:latin typeface="Agency FB" panose="020B0503020202020204" pitchFamily="34" charset="0"/>
              </a:rPr>
              <a:t>Analysis</a:t>
            </a:r>
            <a:r>
              <a:rPr lang="es-ES" sz="6200" dirty="0">
                <a:solidFill>
                  <a:srgbClr val="00FF00"/>
                </a:solidFill>
                <a:latin typeface="Agency FB" panose="020B0503020202020204" pitchFamily="34" charset="0"/>
              </a:rPr>
              <a:t> </a:t>
            </a:r>
            <a:r>
              <a:rPr lang="es-ES" sz="6200" dirty="0" err="1">
                <a:solidFill>
                  <a:srgbClr val="00FF00"/>
                </a:solidFill>
                <a:latin typeface="Agency FB" panose="020B0503020202020204" pitchFamily="34" charset="0"/>
              </a:rPr>
              <a:t>of</a:t>
            </a:r>
            <a:r>
              <a:rPr lang="es-ES" sz="6200" dirty="0">
                <a:solidFill>
                  <a:srgbClr val="00FF00"/>
                </a:solidFill>
                <a:latin typeface="Agency FB" panose="020B0503020202020204" pitchFamily="34" charset="0"/>
              </a:rPr>
              <a:t> </a:t>
            </a:r>
            <a:r>
              <a:rPr lang="es-ES" sz="6200" dirty="0" err="1">
                <a:solidFill>
                  <a:srgbClr val="00FF00"/>
                </a:solidFill>
                <a:latin typeface="Agency FB" panose="020B0503020202020204" pitchFamily="34" charset="0"/>
              </a:rPr>
              <a:t>Previous</a:t>
            </a:r>
            <a:r>
              <a:rPr lang="es-ES" sz="6200" dirty="0">
                <a:solidFill>
                  <a:srgbClr val="00FF00"/>
                </a:solidFill>
                <a:latin typeface="Agency FB" panose="020B0503020202020204" pitchFamily="34" charset="0"/>
              </a:rPr>
              <a:t> and </a:t>
            </a:r>
            <a:r>
              <a:rPr lang="es-ES" sz="6200" dirty="0" err="1">
                <a:solidFill>
                  <a:srgbClr val="00FF00"/>
                </a:solidFill>
                <a:latin typeface="Agency FB" panose="020B0503020202020204" pitchFamily="34" charset="0"/>
              </a:rPr>
              <a:t>Hypothetical</a:t>
            </a:r>
            <a:r>
              <a:rPr lang="es-ES" sz="6200" dirty="0">
                <a:solidFill>
                  <a:srgbClr val="00FF00"/>
                </a:solidFill>
                <a:latin typeface="Agency FB" panose="020B0503020202020204" pitchFamily="34" charset="0"/>
              </a:rPr>
              <a:t> </a:t>
            </a:r>
            <a:r>
              <a:rPr lang="es-ES" sz="6200" dirty="0" err="1">
                <a:solidFill>
                  <a:srgbClr val="00FF00"/>
                </a:solidFill>
                <a:latin typeface="Agency FB" panose="020B0503020202020204" pitchFamily="34" charset="0"/>
              </a:rPr>
              <a:t>Armed</a:t>
            </a:r>
            <a:r>
              <a:rPr lang="es-ES" sz="6200" dirty="0">
                <a:solidFill>
                  <a:srgbClr val="00FF00"/>
                </a:solidFill>
                <a:latin typeface="Agency FB" panose="020B0503020202020204" pitchFamily="34" charset="0"/>
              </a:rPr>
              <a:t> </a:t>
            </a:r>
            <a:r>
              <a:rPr lang="es-ES" sz="6200" dirty="0" err="1">
                <a:solidFill>
                  <a:srgbClr val="00FF00"/>
                </a:solidFill>
                <a:latin typeface="Agency FB" panose="020B0503020202020204" pitchFamily="34" charset="0"/>
              </a:rPr>
              <a:t>Conflicts</a:t>
            </a:r>
            <a:endParaRPr lang="es-ES" sz="6200" dirty="0">
              <a:solidFill>
                <a:srgbClr val="00FF00"/>
              </a:solidFill>
              <a:latin typeface="Agency FB" panose="020B0503020202020204" pitchFamily="34" charset="0"/>
            </a:endParaRPr>
          </a:p>
        </p:txBody>
      </p:sp>
      <p:cxnSp>
        <p:nvCxnSpPr>
          <p:cNvPr id="22" name="Straight Connector 10">
            <a:extLst>
              <a:ext uri="{FF2B5EF4-FFF2-40B4-BE49-F238E27FC236}">
                <a16:creationId xmlns="" xmlns:a16="http://schemas.microsoft.com/office/drawing/2014/main" id="{624D17C8-E9C2-48A4-AA36-D7048A6CCC4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05192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n 2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="" xmlns:a16="http://schemas.microsoft.com/office/drawing/2014/main" id="{C662C362-756E-4635-8EDF-6CA6032615F5}"/>
              </a:ext>
            </a:extLst>
          </p:cNvPr>
          <p:cNvSpPr txBox="1"/>
          <p:nvPr/>
        </p:nvSpPr>
        <p:spPr>
          <a:xfrm>
            <a:off x="1114426" y="1054118"/>
            <a:ext cx="66980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 smtClean="0">
                <a:solidFill>
                  <a:srgbClr val="00FF00"/>
                </a:solidFill>
              </a:rPr>
              <a:t>| </a:t>
            </a:r>
            <a:r>
              <a:rPr lang="es-ES" sz="4400" dirty="0" smtClean="0">
                <a:solidFill>
                  <a:srgbClr val="00FF00"/>
                </a:solidFill>
                <a:latin typeface="Agency FB" panose="020B0503020202020204" pitchFamily="34" charset="0"/>
              </a:rPr>
              <a:t>¿Qué problema resuelve?</a:t>
            </a:r>
            <a:endParaRPr lang="es-ES" sz="4400" dirty="0">
              <a:solidFill>
                <a:srgbClr val="00FF00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="" xmlns:a16="http://schemas.microsoft.com/office/drawing/2014/main" id="{FEBBF7D1-CDC6-4B6B-A1B8-5ADD1A6731A6}"/>
              </a:ext>
            </a:extLst>
          </p:cNvPr>
          <p:cNvSpPr txBox="1"/>
          <p:nvPr/>
        </p:nvSpPr>
        <p:spPr>
          <a:xfrm>
            <a:off x="1114426" y="2877670"/>
            <a:ext cx="89826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rgbClr val="00FF00"/>
                </a:solidFill>
              </a:rPr>
              <a:t>     |   Localizar a tiempo puntos </a:t>
            </a:r>
            <a:r>
              <a:rPr lang="es-ES" sz="2800" dirty="0" smtClean="0">
                <a:solidFill>
                  <a:srgbClr val="00FF00"/>
                </a:solidFill>
              </a:rPr>
              <a:t>calientes.</a:t>
            </a:r>
            <a:endParaRPr lang="es-ES" sz="2800" dirty="0">
              <a:solidFill>
                <a:srgbClr val="00FF00"/>
              </a:solidFill>
            </a:endParaRPr>
          </a:p>
          <a:p>
            <a:r>
              <a:rPr lang="es-ES" sz="2800" dirty="0" smtClean="0">
                <a:solidFill>
                  <a:srgbClr val="00FF00"/>
                </a:solidFill>
              </a:rPr>
              <a:t>     |   Ayudar de esta manera a evitar muertes.</a:t>
            </a:r>
            <a:endParaRPr lang="es-ES" sz="2800" dirty="0">
              <a:solidFill>
                <a:srgbClr val="00FF00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1114426" y="583706"/>
            <a:ext cx="6698079" cy="1710267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0" name="Rectángulo 19"/>
          <p:cNvSpPr/>
          <p:nvPr/>
        </p:nvSpPr>
        <p:spPr>
          <a:xfrm>
            <a:off x="1114426" y="2573871"/>
            <a:ext cx="8469841" cy="1710267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99344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="" xmlns:a16="http://schemas.microsoft.com/office/drawing/2014/main" id="{C662C362-756E-4635-8EDF-6CA6032615F5}"/>
              </a:ext>
            </a:extLst>
          </p:cNvPr>
          <p:cNvSpPr txBox="1"/>
          <p:nvPr/>
        </p:nvSpPr>
        <p:spPr>
          <a:xfrm>
            <a:off x="1114426" y="1053879"/>
            <a:ext cx="69627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 smtClean="0">
                <a:solidFill>
                  <a:srgbClr val="00FF00"/>
                </a:solidFill>
              </a:rPr>
              <a:t>| </a:t>
            </a:r>
            <a:r>
              <a:rPr lang="es-ES" sz="4400" dirty="0" smtClean="0">
                <a:solidFill>
                  <a:srgbClr val="00FF00"/>
                </a:solidFill>
                <a:latin typeface="Agency FB" panose="020B0503020202020204" pitchFamily="34" charset="0"/>
              </a:rPr>
              <a:t>¿Por qué usamos Big Data?</a:t>
            </a:r>
            <a:endParaRPr lang="es-ES" sz="4400" dirty="0">
              <a:solidFill>
                <a:srgbClr val="00FF00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="" xmlns:a16="http://schemas.microsoft.com/office/drawing/2014/main" id="{41593E1F-83A4-483E-BC83-6E3EDF69A2E4}"/>
              </a:ext>
            </a:extLst>
          </p:cNvPr>
          <p:cNvSpPr txBox="1"/>
          <p:nvPr/>
        </p:nvSpPr>
        <p:spPr>
          <a:xfrm>
            <a:off x="858028" y="2899143"/>
            <a:ext cx="898263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rgbClr val="00FF00"/>
                </a:solidFill>
              </a:rPr>
              <a:t>     |   Necesidad de gestionar gran cantidad de datos (PIB, 	inversión armamentística por país, </a:t>
            </a:r>
            <a:r>
              <a:rPr lang="es-ES" sz="2800" dirty="0" err="1" smtClean="0">
                <a:solidFill>
                  <a:srgbClr val="00FF00"/>
                </a:solidFill>
              </a:rPr>
              <a:t>etc</a:t>
            </a:r>
            <a:r>
              <a:rPr lang="es-ES" sz="2800" dirty="0" smtClean="0">
                <a:solidFill>
                  <a:srgbClr val="00FF00"/>
                </a:solidFill>
              </a:rPr>
              <a:t> …)</a:t>
            </a:r>
            <a:endParaRPr lang="es-ES" sz="2800" dirty="0">
              <a:solidFill>
                <a:srgbClr val="00FF00"/>
              </a:solidFill>
            </a:endParaRPr>
          </a:p>
          <a:p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     </a:t>
            </a:r>
            <a:r>
              <a:rPr lang="es-ES" sz="2800" dirty="0" smtClean="0">
                <a:solidFill>
                  <a:schemeClr val="bg1">
                    <a:lumMod val="75000"/>
                  </a:schemeClr>
                </a:solidFill>
              </a:rPr>
              <a:t>   </a:t>
            </a:r>
            <a:endParaRPr lang="es-ES" sz="2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1114426" y="2573871"/>
            <a:ext cx="8469841" cy="1710267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8"/>
          <p:cNvSpPr/>
          <p:nvPr/>
        </p:nvSpPr>
        <p:spPr>
          <a:xfrm>
            <a:off x="1114426" y="880533"/>
            <a:ext cx="7487707" cy="1286948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58690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7999" y="0"/>
            <a:ext cx="15858236" cy="892025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7" name="CuadroTexto 6">
            <a:extLst>
              <a:ext uri="{FF2B5EF4-FFF2-40B4-BE49-F238E27FC236}">
                <a16:creationId xmlns="" xmlns:a16="http://schemas.microsoft.com/office/drawing/2014/main" id="{C662C362-756E-4635-8EDF-6CA6032615F5}"/>
              </a:ext>
            </a:extLst>
          </p:cNvPr>
          <p:cNvSpPr txBox="1"/>
          <p:nvPr/>
        </p:nvSpPr>
        <p:spPr>
          <a:xfrm>
            <a:off x="609600" y="806824"/>
            <a:ext cx="115824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 smtClean="0">
                <a:solidFill>
                  <a:srgbClr val="00FF00"/>
                </a:solidFill>
              </a:rPr>
              <a:t>| </a:t>
            </a:r>
            <a:r>
              <a:rPr lang="es-ES" sz="4400" dirty="0" smtClean="0">
                <a:solidFill>
                  <a:srgbClr val="00FF00"/>
                </a:solidFill>
                <a:latin typeface="Agency FB" panose="020B0503020202020204" pitchFamily="34" charset="0"/>
              </a:rPr>
              <a:t>¿Qué podemos conseguir gracias</a:t>
            </a:r>
          </a:p>
          <a:p>
            <a:r>
              <a:rPr lang="es-ES" sz="4400" dirty="0" smtClean="0">
                <a:solidFill>
                  <a:srgbClr val="00FF00"/>
                </a:solidFill>
                <a:latin typeface="Agency FB" panose="020B0503020202020204" pitchFamily="34" charset="0"/>
              </a:rPr>
              <a:t>   al procesamiento paralelo?</a:t>
            </a:r>
            <a:endParaRPr lang="es-ES" sz="4400" dirty="0">
              <a:solidFill>
                <a:srgbClr val="00FF00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="" xmlns:a16="http://schemas.microsoft.com/office/drawing/2014/main" id="{E54675A9-D873-45A1-9902-5C460228229F}"/>
              </a:ext>
            </a:extLst>
          </p:cNvPr>
          <p:cNvSpPr txBox="1"/>
          <p:nvPr/>
        </p:nvSpPr>
        <p:spPr>
          <a:xfrm>
            <a:off x="609600" y="2951950"/>
            <a:ext cx="89826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rgbClr val="00FF00"/>
                </a:solidFill>
              </a:rPr>
              <a:t>     |  </a:t>
            </a:r>
            <a:r>
              <a:rPr lang="es-ES" sz="2800" dirty="0" smtClean="0">
                <a:solidFill>
                  <a:srgbClr val="00FF00"/>
                </a:solidFill>
              </a:rPr>
              <a:t>Resultados </a:t>
            </a:r>
            <a:r>
              <a:rPr lang="es-ES" sz="2800" dirty="0">
                <a:solidFill>
                  <a:srgbClr val="00FF00"/>
                </a:solidFill>
              </a:rPr>
              <a:t>en un tiempo menor que con métodos </a:t>
            </a:r>
            <a:r>
              <a:rPr lang="es-ES" sz="2800" dirty="0" smtClean="0">
                <a:solidFill>
                  <a:srgbClr val="00FF00"/>
                </a:solidFill>
              </a:rPr>
              <a:t>        de computación tradicionales, capacidad de entrenar IA.</a:t>
            </a:r>
            <a:endParaRPr lang="es-ES" sz="2800" dirty="0">
              <a:solidFill>
                <a:srgbClr val="00FF00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457200" y="2573871"/>
            <a:ext cx="8737600" cy="1710267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Rectángulo 7"/>
          <p:cNvSpPr/>
          <p:nvPr/>
        </p:nvSpPr>
        <p:spPr>
          <a:xfrm>
            <a:off x="457200" y="674965"/>
            <a:ext cx="8297333" cy="1710267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17354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8534"/>
            <a:ext cx="12192000" cy="7264049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="" xmlns:a16="http://schemas.microsoft.com/office/drawing/2014/main" id="{C662C362-756E-4635-8EDF-6CA6032615F5}"/>
              </a:ext>
            </a:extLst>
          </p:cNvPr>
          <p:cNvSpPr txBox="1"/>
          <p:nvPr/>
        </p:nvSpPr>
        <p:spPr>
          <a:xfrm>
            <a:off x="1080560" y="938325"/>
            <a:ext cx="57435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 smtClean="0">
                <a:solidFill>
                  <a:srgbClr val="00FF00"/>
                </a:solidFill>
              </a:rPr>
              <a:t>| </a:t>
            </a:r>
            <a:r>
              <a:rPr lang="es-ES" sz="4400" dirty="0" smtClean="0">
                <a:solidFill>
                  <a:srgbClr val="00FF00"/>
                </a:solidFill>
                <a:latin typeface="Agency FB" panose="020B0503020202020204" pitchFamily="34" charset="0"/>
              </a:rPr>
              <a:t>Nuestro Modelo</a:t>
            </a:r>
            <a:endParaRPr lang="es-ES" sz="4400" dirty="0">
              <a:solidFill>
                <a:srgbClr val="00FF00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="" xmlns:a16="http://schemas.microsoft.com/office/drawing/2014/main" id="{DCA7292F-6ADF-4A81-BBCB-10FB2D93A0B6}"/>
              </a:ext>
            </a:extLst>
          </p:cNvPr>
          <p:cNvSpPr txBox="1"/>
          <p:nvPr/>
        </p:nvSpPr>
        <p:spPr>
          <a:xfrm>
            <a:off x="674158" y="2616337"/>
            <a:ext cx="947336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rgbClr val="00FF00"/>
                </a:solidFill>
              </a:rPr>
              <a:t>     |   Modelo en 2 partes</a:t>
            </a:r>
          </a:p>
          <a:p>
            <a:r>
              <a:rPr lang="es-ES" sz="2800" dirty="0">
                <a:solidFill>
                  <a:srgbClr val="00FF00"/>
                </a:solidFill>
              </a:rPr>
              <a:t>                 1. Big Data + Cloud – Limpia y junta </a:t>
            </a:r>
            <a:r>
              <a:rPr lang="es-ES" sz="2800" dirty="0" err="1" smtClean="0">
                <a:solidFill>
                  <a:srgbClr val="00FF00"/>
                </a:solidFill>
              </a:rPr>
              <a:t>datasets</a:t>
            </a:r>
            <a:r>
              <a:rPr lang="es-ES" sz="2800" dirty="0" smtClean="0">
                <a:solidFill>
                  <a:srgbClr val="00FF00"/>
                </a:solidFill>
              </a:rPr>
              <a:t>.</a:t>
            </a:r>
            <a:endParaRPr lang="es-ES" sz="2800" dirty="0">
              <a:solidFill>
                <a:srgbClr val="00FF00"/>
              </a:solidFill>
            </a:endParaRPr>
          </a:p>
          <a:p>
            <a:r>
              <a:rPr lang="es-ES" sz="2800" dirty="0">
                <a:solidFill>
                  <a:srgbClr val="00FF00"/>
                </a:solidFill>
              </a:rPr>
              <a:t>	      2. Machine </a:t>
            </a:r>
            <a:r>
              <a:rPr lang="es-ES" sz="2800" dirty="0" err="1">
                <a:solidFill>
                  <a:srgbClr val="00FF00"/>
                </a:solidFill>
              </a:rPr>
              <a:t>Learning</a:t>
            </a:r>
            <a:r>
              <a:rPr lang="es-ES" sz="2800" dirty="0">
                <a:solidFill>
                  <a:srgbClr val="00FF00"/>
                </a:solidFill>
              </a:rPr>
              <a:t> – Analizar </a:t>
            </a:r>
            <a:r>
              <a:rPr lang="es-ES" sz="2800" dirty="0" smtClean="0">
                <a:solidFill>
                  <a:srgbClr val="00FF00"/>
                </a:solidFill>
              </a:rPr>
              <a:t>datos y aprender</a:t>
            </a:r>
            <a:r>
              <a:rPr lang="es-ES" sz="2800" dirty="0" smtClean="0">
                <a:solidFill>
                  <a:schemeClr val="bg1">
                    <a:lumMod val="75000"/>
                  </a:schemeClr>
                </a:solidFill>
              </a:rPr>
              <a:t>.</a:t>
            </a:r>
            <a:endParaRPr lang="es-ES" sz="2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914400" y="2453702"/>
            <a:ext cx="8737600" cy="1710267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8"/>
          <p:cNvSpPr/>
          <p:nvPr/>
        </p:nvSpPr>
        <p:spPr>
          <a:xfrm>
            <a:off x="914400" y="766075"/>
            <a:ext cx="4724400" cy="1245093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Rectángulo 9"/>
          <p:cNvSpPr/>
          <p:nvPr/>
        </p:nvSpPr>
        <p:spPr>
          <a:xfrm>
            <a:off x="2540000" y="5164667"/>
            <a:ext cx="1253067" cy="1083733"/>
          </a:xfrm>
          <a:prstGeom prst="rect">
            <a:avLst/>
          </a:prstGeom>
          <a:noFill/>
          <a:ln w="107950" cap="rnd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216000" rIns="216000" bIns="216000" rtlCol="0" anchor="ctr"/>
          <a:lstStyle/>
          <a:p>
            <a:pPr algn="ctr"/>
            <a:endParaRPr lang="es-ES_tradnl"/>
          </a:p>
        </p:txBody>
      </p:sp>
      <p:sp>
        <p:nvSpPr>
          <p:cNvPr id="11" name="Rectángulo 10"/>
          <p:cNvSpPr/>
          <p:nvPr/>
        </p:nvSpPr>
        <p:spPr>
          <a:xfrm>
            <a:off x="6350000" y="5172142"/>
            <a:ext cx="1253067" cy="1083733"/>
          </a:xfrm>
          <a:prstGeom prst="rect">
            <a:avLst/>
          </a:prstGeom>
          <a:noFill/>
          <a:ln w="107950" cap="rnd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216000" rIns="216000" bIns="216000" rtlCol="0" anchor="ctr"/>
          <a:lstStyle/>
          <a:p>
            <a:pPr algn="ctr"/>
            <a:endParaRPr lang="es-ES_tradnl"/>
          </a:p>
        </p:txBody>
      </p:sp>
      <p:cxnSp>
        <p:nvCxnSpPr>
          <p:cNvPr id="15" name="Conector recto de flecha 14"/>
          <p:cNvCxnSpPr/>
          <p:nvPr/>
        </p:nvCxnSpPr>
        <p:spPr>
          <a:xfrm flipV="1">
            <a:off x="7552267" y="5706532"/>
            <a:ext cx="1253066" cy="1"/>
          </a:xfrm>
          <a:prstGeom prst="straightConnector1">
            <a:avLst/>
          </a:prstGeom>
          <a:ln w="60325">
            <a:solidFill>
              <a:srgbClr val="00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/>
          <p:cNvCxnSpPr/>
          <p:nvPr/>
        </p:nvCxnSpPr>
        <p:spPr>
          <a:xfrm flipV="1">
            <a:off x="3843868" y="5717354"/>
            <a:ext cx="1253066" cy="1"/>
          </a:xfrm>
          <a:prstGeom prst="straightConnector1">
            <a:avLst/>
          </a:prstGeom>
          <a:ln w="60325">
            <a:solidFill>
              <a:srgbClr val="00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/>
          <p:cNvCxnSpPr/>
          <p:nvPr/>
        </p:nvCxnSpPr>
        <p:spPr>
          <a:xfrm>
            <a:off x="5096934" y="4959179"/>
            <a:ext cx="0" cy="1516350"/>
          </a:xfrm>
          <a:prstGeom prst="line">
            <a:avLst/>
          </a:prstGeom>
          <a:ln w="63500">
            <a:solidFill>
              <a:srgbClr val="00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/>
          <p:cNvCxnSpPr/>
          <p:nvPr/>
        </p:nvCxnSpPr>
        <p:spPr>
          <a:xfrm flipV="1">
            <a:off x="5096934" y="5714008"/>
            <a:ext cx="1253066" cy="1"/>
          </a:xfrm>
          <a:prstGeom prst="straightConnector1">
            <a:avLst/>
          </a:prstGeom>
          <a:ln w="60325">
            <a:solidFill>
              <a:srgbClr val="00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/>
          <p:cNvCxnSpPr/>
          <p:nvPr/>
        </p:nvCxnSpPr>
        <p:spPr>
          <a:xfrm>
            <a:off x="1337734" y="5367867"/>
            <a:ext cx="1210734" cy="264821"/>
          </a:xfrm>
          <a:prstGeom prst="straightConnector1">
            <a:avLst/>
          </a:prstGeom>
          <a:ln w="60325">
            <a:solidFill>
              <a:srgbClr val="00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/>
          <p:cNvCxnSpPr/>
          <p:nvPr/>
        </p:nvCxnSpPr>
        <p:spPr>
          <a:xfrm flipV="1">
            <a:off x="1473200" y="5940544"/>
            <a:ext cx="1117600" cy="315331"/>
          </a:xfrm>
          <a:prstGeom prst="straightConnector1">
            <a:avLst/>
          </a:prstGeom>
          <a:ln w="60325">
            <a:solidFill>
              <a:srgbClr val="00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uadroTexto 24"/>
          <p:cNvSpPr txBox="1"/>
          <p:nvPr/>
        </p:nvSpPr>
        <p:spPr>
          <a:xfrm>
            <a:off x="8805333" y="5500277"/>
            <a:ext cx="2675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>
                <a:solidFill>
                  <a:srgbClr val="00FF00"/>
                </a:solidFill>
              </a:rPr>
              <a:t>Clasificación (conflicto/no)</a:t>
            </a:r>
            <a:endParaRPr lang="es-ES_tradnl" dirty="0">
              <a:solidFill>
                <a:srgbClr val="00FF00"/>
              </a:solidFill>
            </a:endParaRPr>
          </a:p>
        </p:txBody>
      </p:sp>
      <p:sp>
        <p:nvSpPr>
          <p:cNvPr id="27" name="CuadroTexto 26"/>
          <p:cNvSpPr txBox="1"/>
          <p:nvPr/>
        </p:nvSpPr>
        <p:spPr>
          <a:xfrm>
            <a:off x="6281038" y="6517847"/>
            <a:ext cx="2644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>
                <a:solidFill>
                  <a:srgbClr val="00FF00"/>
                </a:solidFill>
              </a:rPr>
              <a:t>Machine </a:t>
            </a:r>
            <a:r>
              <a:rPr lang="es-ES_tradnl" dirty="0" err="1" smtClean="0">
                <a:solidFill>
                  <a:srgbClr val="00FF00"/>
                </a:solidFill>
              </a:rPr>
              <a:t>Learning</a:t>
            </a:r>
            <a:r>
              <a:rPr lang="es-ES_tradnl" dirty="0" smtClean="0">
                <a:solidFill>
                  <a:srgbClr val="00FF00"/>
                </a:solidFill>
              </a:rPr>
              <a:t> (Fase 2)</a:t>
            </a:r>
            <a:endParaRPr lang="es-ES_tradnl" dirty="0">
              <a:solidFill>
                <a:srgbClr val="00FF00"/>
              </a:solidFill>
            </a:endParaRPr>
          </a:p>
        </p:txBody>
      </p:sp>
      <p:sp>
        <p:nvSpPr>
          <p:cNvPr id="28" name="CuadroTexto 27"/>
          <p:cNvSpPr txBox="1"/>
          <p:nvPr/>
        </p:nvSpPr>
        <p:spPr>
          <a:xfrm>
            <a:off x="2540000" y="6517847"/>
            <a:ext cx="2243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mtClean="0">
                <a:solidFill>
                  <a:srgbClr val="00FF00"/>
                </a:solidFill>
              </a:rPr>
              <a:t>Parallel</a:t>
            </a:r>
            <a:r>
              <a:rPr lang="es-ES_tradnl" dirty="0" smtClean="0">
                <a:solidFill>
                  <a:srgbClr val="00FF00"/>
                </a:solidFill>
              </a:rPr>
              <a:t> Cloud (Fase 1)</a:t>
            </a:r>
            <a:endParaRPr lang="es-ES_tradnl" dirty="0">
              <a:solidFill>
                <a:srgbClr val="00FF00"/>
              </a:solidFill>
            </a:endParaRPr>
          </a:p>
        </p:txBody>
      </p:sp>
      <p:sp>
        <p:nvSpPr>
          <p:cNvPr id="29" name="CuadroTexto 28"/>
          <p:cNvSpPr txBox="1"/>
          <p:nvPr/>
        </p:nvSpPr>
        <p:spPr>
          <a:xfrm>
            <a:off x="2711888" y="5500277"/>
            <a:ext cx="770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>
                <a:solidFill>
                  <a:srgbClr val="00FF00"/>
                </a:solidFill>
              </a:rPr>
              <a:t>SPARK</a:t>
            </a:r>
            <a:endParaRPr lang="es-ES_tradnl" dirty="0">
              <a:solidFill>
                <a:srgbClr val="00FF00"/>
              </a:solidFill>
            </a:endParaRPr>
          </a:p>
        </p:txBody>
      </p:sp>
      <p:sp>
        <p:nvSpPr>
          <p:cNvPr id="30" name="CuadroTexto 29"/>
          <p:cNvSpPr txBox="1"/>
          <p:nvPr/>
        </p:nvSpPr>
        <p:spPr>
          <a:xfrm>
            <a:off x="6679161" y="5500277"/>
            <a:ext cx="493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mtClean="0">
                <a:solidFill>
                  <a:srgbClr val="00FF00"/>
                </a:solidFill>
              </a:rPr>
              <a:t>I.A.</a:t>
            </a:r>
            <a:endParaRPr lang="es-ES_tradnl" dirty="0">
              <a:solidFill>
                <a:srgbClr val="00FF00"/>
              </a:solidFill>
            </a:endParaRPr>
          </a:p>
        </p:txBody>
      </p:sp>
      <p:sp>
        <p:nvSpPr>
          <p:cNvPr id="31" name="CuadroTexto 30"/>
          <p:cNvSpPr txBox="1"/>
          <p:nvPr/>
        </p:nvSpPr>
        <p:spPr>
          <a:xfrm>
            <a:off x="944147" y="4563176"/>
            <a:ext cx="45389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>
                <a:solidFill>
                  <a:srgbClr val="00FF00"/>
                </a:solidFill>
              </a:rPr>
              <a:t>D</a:t>
            </a:r>
          </a:p>
          <a:p>
            <a:r>
              <a:rPr lang="es-ES_tradnl" dirty="0" smtClean="0">
                <a:solidFill>
                  <a:srgbClr val="00FF00"/>
                </a:solidFill>
              </a:rPr>
              <a:t>A</a:t>
            </a:r>
          </a:p>
          <a:p>
            <a:r>
              <a:rPr lang="es-ES_tradnl" dirty="0" smtClean="0">
                <a:solidFill>
                  <a:srgbClr val="00FF00"/>
                </a:solidFill>
              </a:rPr>
              <a:t>T</a:t>
            </a:r>
          </a:p>
          <a:p>
            <a:r>
              <a:rPr lang="es-ES_tradnl" dirty="0" smtClean="0">
                <a:solidFill>
                  <a:srgbClr val="00FF00"/>
                </a:solidFill>
              </a:rPr>
              <a:t>A</a:t>
            </a:r>
          </a:p>
          <a:p>
            <a:r>
              <a:rPr lang="es-ES_tradnl" dirty="0" smtClean="0">
                <a:solidFill>
                  <a:srgbClr val="00FF00"/>
                </a:solidFill>
              </a:rPr>
              <a:t>S</a:t>
            </a:r>
          </a:p>
          <a:p>
            <a:r>
              <a:rPr lang="es-ES_tradnl" dirty="0" smtClean="0">
                <a:solidFill>
                  <a:srgbClr val="00FF00"/>
                </a:solidFill>
              </a:rPr>
              <a:t>E</a:t>
            </a:r>
          </a:p>
          <a:p>
            <a:r>
              <a:rPr lang="es-ES_tradnl" dirty="0" smtClean="0">
                <a:solidFill>
                  <a:srgbClr val="00FF00"/>
                </a:solidFill>
              </a:rPr>
              <a:t>T</a:t>
            </a:r>
          </a:p>
          <a:p>
            <a:r>
              <a:rPr lang="es-ES_tradnl" dirty="0">
                <a:solidFill>
                  <a:srgbClr val="00FF00"/>
                </a:solidFill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3426233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arcador de contenido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0750" y="0"/>
            <a:ext cx="12392750" cy="6958869"/>
          </a:xfrm>
        </p:spPr>
      </p:pic>
      <p:sp>
        <p:nvSpPr>
          <p:cNvPr id="7" name="CuadroTexto 6">
            <a:extLst>
              <a:ext uri="{FF2B5EF4-FFF2-40B4-BE49-F238E27FC236}">
                <a16:creationId xmlns="" xmlns:a16="http://schemas.microsoft.com/office/drawing/2014/main" id="{C662C362-756E-4635-8EDF-6CA6032615F5}"/>
              </a:ext>
            </a:extLst>
          </p:cNvPr>
          <p:cNvSpPr txBox="1"/>
          <p:nvPr/>
        </p:nvSpPr>
        <p:spPr>
          <a:xfrm>
            <a:off x="1114426" y="876300"/>
            <a:ext cx="574357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 smtClean="0">
                <a:solidFill>
                  <a:srgbClr val="00FF00"/>
                </a:solidFill>
              </a:rPr>
              <a:t>| </a:t>
            </a:r>
            <a:r>
              <a:rPr lang="es-ES" sz="4400" dirty="0" smtClean="0">
                <a:solidFill>
                  <a:srgbClr val="00FF00"/>
                </a:solidFill>
                <a:latin typeface="Agency FB" panose="020B0503020202020204" pitchFamily="34" charset="0"/>
              </a:rPr>
              <a:t>Datos</a:t>
            </a:r>
            <a:endParaRPr lang="es-ES" sz="4400" dirty="0">
              <a:solidFill>
                <a:srgbClr val="00FF00"/>
              </a:solidFill>
            </a:endParaRPr>
          </a:p>
          <a:p>
            <a:endParaRPr lang="es-ES" sz="4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="" xmlns:a16="http://schemas.microsoft.com/office/drawing/2014/main" id="{DCA7292F-6ADF-4A81-BBCB-10FB2D93A0B6}"/>
              </a:ext>
            </a:extLst>
          </p:cNvPr>
          <p:cNvSpPr txBox="1"/>
          <p:nvPr/>
        </p:nvSpPr>
        <p:spPr>
          <a:xfrm>
            <a:off x="1114426" y="2074800"/>
            <a:ext cx="898263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rgbClr val="00FF00"/>
                </a:solidFill>
              </a:rPr>
              <a:t>     |   Necesidad de </a:t>
            </a:r>
            <a:r>
              <a:rPr lang="es-ES" sz="2800" dirty="0" err="1">
                <a:solidFill>
                  <a:srgbClr val="00FF00"/>
                </a:solidFill>
              </a:rPr>
              <a:t>datasets</a:t>
            </a:r>
            <a:r>
              <a:rPr lang="es-ES" sz="2800" dirty="0">
                <a:solidFill>
                  <a:srgbClr val="00FF00"/>
                </a:solidFill>
              </a:rPr>
              <a:t> que contengan soldados por 	país, inversión militar, gasto nuclear, </a:t>
            </a:r>
            <a:r>
              <a:rPr lang="es-ES" sz="2800" dirty="0" err="1" smtClean="0">
                <a:solidFill>
                  <a:srgbClr val="00FF00"/>
                </a:solidFill>
              </a:rPr>
              <a:t>etc</a:t>
            </a:r>
            <a:r>
              <a:rPr lang="es-ES" sz="2800" dirty="0" smtClean="0">
                <a:solidFill>
                  <a:srgbClr val="00FF00"/>
                </a:solidFill>
              </a:rPr>
              <a:t> …</a:t>
            </a:r>
            <a:endParaRPr lang="es-ES" sz="2800" dirty="0">
              <a:solidFill>
                <a:srgbClr val="00FF00"/>
              </a:solidFill>
            </a:endParaRPr>
          </a:p>
          <a:p>
            <a:endParaRPr lang="es-ES" sz="28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     </a:t>
            </a:r>
            <a:r>
              <a:rPr lang="es-ES" sz="2800" dirty="0">
                <a:solidFill>
                  <a:srgbClr val="00FF00"/>
                </a:solidFill>
              </a:rPr>
              <a:t>|</a:t>
            </a:r>
            <a:r>
              <a:rPr lang="es-ES" sz="2800" dirty="0">
                <a:solidFill>
                  <a:schemeClr val="bg1">
                    <a:lumMod val="75000"/>
                  </a:schemeClr>
                </a:solidFill>
              </a:rPr>
              <a:t>   </a:t>
            </a:r>
            <a:r>
              <a:rPr lang="es-ES" sz="2800" dirty="0" err="1">
                <a:solidFill>
                  <a:srgbClr val="00FF00"/>
                </a:solidFill>
              </a:rPr>
              <a:t>Sources</a:t>
            </a:r>
            <a:r>
              <a:rPr lang="es-ES" sz="2800" dirty="0">
                <a:solidFill>
                  <a:srgbClr val="00FF00"/>
                </a:solidFill>
              </a:rPr>
              <a:t>: </a:t>
            </a:r>
            <a:r>
              <a:rPr lang="es-ES" sz="2800" dirty="0">
                <a:solidFill>
                  <a:srgbClr val="00FF00"/>
                </a:solidFill>
                <a:hlinkClick r:id="rId4"/>
              </a:rPr>
              <a:t>https://ourworldindata.org/</a:t>
            </a:r>
            <a:r>
              <a:rPr lang="es-ES" sz="2800" dirty="0">
                <a:solidFill>
                  <a:srgbClr val="00FF00"/>
                </a:solidFill>
              </a:rPr>
              <a:t/>
            </a:r>
            <a:br>
              <a:rPr lang="es-ES" sz="2800" dirty="0">
                <a:solidFill>
                  <a:srgbClr val="00FF00"/>
                </a:solidFill>
              </a:rPr>
            </a:br>
            <a:r>
              <a:rPr lang="es-ES" sz="2800" dirty="0">
                <a:solidFill>
                  <a:srgbClr val="00FF00"/>
                </a:solidFill>
              </a:rPr>
              <a:t>		    </a:t>
            </a:r>
            <a:r>
              <a:rPr lang="es-ES" sz="2800" dirty="0">
                <a:solidFill>
                  <a:srgbClr val="00FF00"/>
                </a:solidFill>
                <a:hlinkClick r:id="rId5"/>
              </a:rPr>
              <a:t>http://www.correlatesofwar.org/data-sets/</a:t>
            </a:r>
            <a:endParaRPr lang="es-ES" sz="2800" dirty="0">
              <a:solidFill>
                <a:srgbClr val="00FF00"/>
              </a:solidFill>
            </a:endParaRPr>
          </a:p>
          <a:p>
            <a:r>
              <a:rPr lang="es-ES" sz="2800" dirty="0">
                <a:solidFill>
                  <a:srgbClr val="00FF00"/>
                </a:solidFill>
              </a:rPr>
              <a:t>		    </a:t>
            </a:r>
            <a:r>
              <a:rPr lang="es-ES" sz="2800" dirty="0">
                <a:solidFill>
                  <a:srgbClr val="00FF00"/>
                </a:solidFill>
                <a:hlinkClick r:id="rId6"/>
              </a:rPr>
              <a:t>https://data.world/datasets/military</a:t>
            </a:r>
            <a:endParaRPr lang="es-ES" sz="2800" dirty="0">
              <a:solidFill>
                <a:srgbClr val="00FF00"/>
              </a:solidFill>
            </a:endParaRPr>
          </a:p>
          <a:p>
            <a:r>
              <a:rPr lang="es-ES" sz="2800" dirty="0">
                <a:solidFill>
                  <a:srgbClr val="00FF00"/>
                </a:solidFill>
              </a:rPr>
              <a:t>		    </a:t>
            </a:r>
            <a:r>
              <a:rPr lang="es-ES" sz="2800" dirty="0">
                <a:solidFill>
                  <a:srgbClr val="00FF00"/>
                </a:solidFill>
                <a:hlinkClick r:id="rId7"/>
              </a:rPr>
              <a:t>https://guides.ucf.edu/war/</a:t>
            </a:r>
            <a:endParaRPr lang="es-ES" sz="2800" dirty="0">
              <a:solidFill>
                <a:srgbClr val="00FF00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1114426" y="1941077"/>
            <a:ext cx="8737600" cy="3375990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8"/>
          <p:cNvSpPr/>
          <p:nvPr/>
        </p:nvSpPr>
        <p:spPr>
          <a:xfrm>
            <a:off x="1114426" y="745067"/>
            <a:ext cx="2898774" cy="1013230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39465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200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="" xmlns:a16="http://schemas.microsoft.com/office/drawing/2014/main" id="{C662C362-756E-4635-8EDF-6CA6032615F5}"/>
              </a:ext>
            </a:extLst>
          </p:cNvPr>
          <p:cNvSpPr txBox="1"/>
          <p:nvPr/>
        </p:nvSpPr>
        <p:spPr>
          <a:xfrm>
            <a:off x="1114425" y="876300"/>
            <a:ext cx="84466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 smtClean="0">
                <a:solidFill>
                  <a:srgbClr val="00FF00"/>
                </a:solidFill>
              </a:rPr>
              <a:t>| </a:t>
            </a:r>
            <a:r>
              <a:rPr lang="es-ES" sz="4400" dirty="0" smtClean="0">
                <a:solidFill>
                  <a:srgbClr val="00FF00"/>
                </a:solidFill>
                <a:latin typeface="Agency FB" panose="020B0503020202020204" pitchFamily="34" charset="0"/>
              </a:rPr>
              <a:t>Herramientas e Infraestructura</a:t>
            </a:r>
            <a:endParaRPr lang="es-ES" sz="4400" dirty="0">
              <a:solidFill>
                <a:srgbClr val="00FF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uadroTexto 8">
                <a:extLst>
                  <a:ext uri="{FF2B5EF4-FFF2-40B4-BE49-F238E27FC236}">
                    <a16:creationId xmlns="" xmlns:a16="http://schemas.microsoft.com/office/drawing/2014/main" id="{97798094-0864-41B5-812B-83197BD2ECF8}"/>
                  </a:ext>
                </a:extLst>
              </p:cNvPr>
              <p:cNvSpPr txBox="1"/>
              <p:nvPr/>
            </p:nvSpPr>
            <p:spPr>
              <a:xfrm>
                <a:off x="731892" y="2079766"/>
                <a:ext cx="9489406" cy="37598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2800" dirty="0" smtClean="0">
                    <a:solidFill>
                      <a:srgbClr val="00FF00"/>
                    </a:solidFill>
                  </a:rPr>
                  <a:t>     |   Prototipo de Fórmula de Poder Militar </a:t>
                </a:r>
              </a:p>
              <a:p>
                <a:endParaRPr lang="es-ES" sz="2800" dirty="0">
                  <a:solidFill>
                    <a:srgbClr val="00FF00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s-ES" sz="2000" i="1">
                              <a:solidFill>
                                <a:srgbClr val="00FF00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s-ES" sz="2000">
                              <a:solidFill>
                                <a:srgbClr val="00FF00"/>
                              </a:solidFill>
                              <a:latin typeface="Cambria Math" panose="02040503050406030204" pitchFamily="18" charset="0"/>
                            </a:rPr>
                            <m:t>𝐼𝑛𝑣𝑒𝑟𝑠𝑖𝑜𝑛</m:t>
                          </m:r>
                          <m:d>
                            <m:dPr>
                              <m:ctrlPr>
                                <a:rPr lang="es-ES" sz="2000" i="1">
                                  <a:solidFill>
                                    <a:srgbClr val="00FF00"/>
                                  </a:solidFill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s-ES" sz="2000">
                                  <a:solidFill>
                                    <a:srgbClr val="00FF00"/>
                                  </a:solidFill>
                                  <a:latin typeface="Cambria Math" panose="02040503050406030204" pitchFamily="18" charset="0"/>
                                </a:rPr>
                                <m:t>$</m:t>
                              </m:r>
                              <m:r>
                                <m:rPr>
                                  <m:sty m:val="p"/>
                                </m:rPr>
                                <a:rPr lang="es-ES" sz="2000">
                                  <a:solidFill>
                                    <a:srgbClr val="00FF00"/>
                                  </a:solidFill>
                                  <a:latin typeface="Cambria Math" panose="02040503050406030204" pitchFamily="18" charset="0"/>
                                </a:rPr>
                                <m:t>M</m:t>
                              </m:r>
                            </m:e>
                          </m:d>
                          <m:r>
                            <a:rPr lang="es-ES" sz="2000">
                              <a:solidFill>
                                <a:srgbClr val="00FF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ES" sz="2000">
                              <a:solidFill>
                                <a:srgbClr val="00FF00"/>
                              </a:solidFill>
                              <a:latin typeface="Cambria Math" panose="02040503050406030204" pitchFamily="18" charset="0"/>
                            </a:rPr>
                            <m:t>𝑛𝑢𝑐𝑙𝑒𝑎𝑟</m:t>
                          </m:r>
                          <m:r>
                            <a:rPr lang="es-ES" sz="2000">
                              <a:solidFill>
                                <a:srgbClr val="00FF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s-ES" sz="2000">
                              <a:solidFill>
                                <a:srgbClr val="00FF00"/>
                              </a:solidFill>
                              <a:latin typeface="Cambria Math" panose="02040503050406030204" pitchFamily="18" charset="0"/>
                            </a:rPr>
                            <m:t>𝑒𝑥𝑝𝑒𝑛𝑠𝑒𝑠</m:t>
                          </m:r>
                        </m:num>
                        <m:den>
                          <m:r>
                            <a:rPr lang="es-ES" sz="2000">
                              <a:solidFill>
                                <a:srgbClr val="00FF00"/>
                              </a:solidFill>
                              <a:latin typeface="Cambria Math" panose="02040503050406030204" pitchFamily="18" charset="0"/>
                            </a:rPr>
                            <m:t>𝑛𝑢𝑚𝑏𝑒𝑟</m:t>
                          </m:r>
                          <m:r>
                            <a:rPr lang="es-ES" sz="2000">
                              <a:solidFill>
                                <a:srgbClr val="00FF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s-ES" sz="2000">
                              <a:solidFill>
                                <a:srgbClr val="00FF00"/>
                              </a:solidFill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es-ES" sz="2000">
                              <a:solidFill>
                                <a:srgbClr val="00FF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s-ES" sz="2000">
                              <a:solidFill>
                                <a:srgbClr val="00FF00"/>
                              </a:solidFill>
                              <a:latin typeface="Cambria Math" panose="02040503050406030204" pitchFamily="18" charset="0"/>
                            </a:rPr>
                            <m:t>𝑠𝑜𝑙𝑑𝑖𝑒𝑟𝑠</m:t>
                          </m:r>
                          <m:r>
                            <a:rPr lang="es-ES" sz="2000">
                              <a:solidFill>
                                <a:srgbClr val="00FF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lang="es-ES" sz="2000">
                          <a:solidFill>
                            <a:srgbClr val="00FF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s-ES" sz="2000">
                          <a:solidFill>
                            <a:srgbClr val="00FF00"/>
                          </a:solidFill>
                          <a:latin typeface="Cambria Math" panose="02040503050406030204" pitchFamily="18" charset="0"/>
                        </a:rPr>
                        <m:t>𝑛𝑢𝑐𝑙𝑒𝑎𝑟</m:t>
                      </m:r>
                      <m:r>
                        <a:rPr lang="es-ES" sz="2000">
                          <a:solidFill>
                            <a:srgbClr val="00FF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ES" sz="2000">
                          <a:solidFill>
                            <a:srgbClr val="00FF00"/>
                          </a:solidFill>
                          <a:latin typeface="Cambria Math" panose="02040503050406030204" pitchFamily="18" charset="0"/>
                        </a:rPr>
                        <m:t>h𝑒𝑎𝑑</m:t>
                      </m:r>
                      <m:r>
                        <a:rPr lang="es-ES" sz="2000">
                          <a:solidFill>
                            <a:srgbClr val="00FF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ES" sz="2000">
                          <a:solidFill>
                            <a:srgbClr val="00FF00"/>
                          </a:solidFill>
                          <a:latin typeface="Cambria Math" panose="02040503050406030204" pitchFamily="18" charset="0"/>
                        </a:rPr>
                        <m:t>𝑝𝑟𝑖𝑐𝑒</m:t>
                      </m:r>
                      <m:r>
                        <a:rPr lang="es-ES" sz="2000">
                          <a:solidFill>
                            <a:srgbClr val="00FF00"/>
                          </a:solidFill>
                          <a:latin typeface="Cambria Math" panose="02040503050406030204" pitchFamily="18" charset="0"/>
                        </a:rPr>
                        <m:t>∗#</m:t>
                      </m:r>
                      <m:r>
                        <a:rPr lang="es-ES" sz="2000">
                          <a:solidFill>
                            <a:srgbClr val="00FF00"/>
                          </a:solidFill>
                          <a:latin typeface="Cambria Math" panose="02040503050406030204" pitchFamily="18" charset="0"/>
                        </a:rPr>
                        <m:t>𝑛𝑢𝑐𝑙𝑒𝑎𝑟</m:t>
                      </m:r>
                      <m:r>
                        <a:rPr lang="es-ES" sz="2000">
                          <a:solidFill>
                            <a:srgbClr val="00FF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ES" sz="2000">
                          <a:solidFill>
                            <a:srgbClr val="00FF00"/>
                          </a:solidFill>
                          <a:latin typeface="Cambria Math" panose="02040503050406030204" pitchFamily="18" charset="0"/>
                        </a:rPr>
                        <m:t>h𝑒𝑎𝑑𝑠</m:t>
                      </m:r>
                    </m:oMath>
                  </m:oMathPara>
                </a14:m>
                <a:endParaRPr lang="es-ES" sz="2000" dirty="0">
                  <a:solidFill>
                    <a:srgbClr val="00FF00"/>
                  </a:solidFill>
                </a:endParaRPr>
              </a:p>
              <a:p>
                <a:endParaRPr lang="es-ES" sz="2800" dirty="0">
                  <a:solidFill>
                    <a:srgbClr val="00FF00"/>
                  </a:solidFill>
                </a:endParaRPr>
              </a:p>
              <a:p>
                <a:r>
                  <a:rPr lang="es-ES" sz="2800" dirty="0">
                    <a:solidFill>
                      <a:srgbClr val="00FF00"/>
                    </a:solidFill>
                  </a:rPr>
                  <a:t>     |   Algoritmo de aprendizaje automático de Clasificación, aún 	por </a:t>
                </a:r>
                <a:r>
                  <a:rPr lang="es-ES" sz="2800" dirty="0" smtClean="0">
                    <a:solidFill>
                      <a:srgbClr val="00FF00"/>
                    </a:solidFill>
                  </a:rPr>
                  <a:t>determinar.</a:t>
                </a:r>
                <a:endParaRPr lang="es-ES" sz="2800" dirty="0">
                  <a:solidFill>
                    <a:srgbClr val="00FF00"/>
                  </a:solidFill>
                </a:endParaRPr>
              </a:p>
              <a:p>
                <a:endParaRPr lang="es-ES" sz="2800" dirty="0">
                  <a:solidFill>
                    <a:schemeClr val="bg1">
                      <a:lumMod val="75000"/>
                    </a:schemeClr>
                  </a:solidFill>
                </a:endParaRPr>
              </a:p>
              <a:p>
                <a:endParaRPr lang="es-ES" sz="2800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97798094-0864-41B5-812B-83197BD2EC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1892" y="2079766"/>
                <a:ext cx="9489406" cy="3759812"/>
              </a:xfrm>
              <a:prstGeom prst="rect">
                <a:avLst/>
              </a:prstGeom>
              <a:blipFill rotWithShape="0">
                <a:blip r:embed="rId4"/>
                <a:stretch>
                  <a:fillRect t="-1459" r="-899"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ángulo 5"/>
          <p:cNvSpPr/>
          <p:nvPr/>
        </p:nvSpPr>
        <p:spPr>
          <a:xfrm>
            <a:off x="968959" y="677333"/>
            <a:ext cx="8737600" cy="1100667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Rectángulo 7"/>
          <p:cNvSpPr/>
          <p:nvPr/>
        </p:nvSpPr>
        <p:spPr>
          <a:xfrm>
            <a:off x="968958" y="1976967"/>
            <a:ext cx="9851441" cy="3526366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Rectángulo 9"/>
          <p:cNvSpPr/>
          <p:nvPr/>
        </p:nvSpPr>
        <p:spPr>
          <a:xfrm>
            <a:off x="1114425" y="2697236"/>
            <a:ext cx="8968037" cy="1100667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67832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arcador de contenido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9678"/>
          </a:xfrm>
        </p:spPr>
      </p:pic>
      <p:sp>
        <p:nvSpPr>
          <p:cNvPr id="7" name="CuadroTexto 6">
            <a:extLst>
              <a:ext uri="{FF2B5EF4-FFF2-40B4-BE49-F238E27FC236}">
                <a16:creationId xmlns="" xmlns:a16="http://schemas.microsoft.com/office/drawing/2014/main" id="{C662C362-756E-4635-8EDF-6CA6032615F5}"/>
              </a:ext>
            </a:extLst>
          </p:cNvPr>
          <p:cNvSpPr txBox="1"/>
          <p:nvPr/>
        </p:nvSpPr>
        <p:spPr>
          <a:xfrm>
            <a:off x="946247" y="722817"/>
            <a:ext cx="57435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 smtClean="0">
                <a:solidFill>
                  <a:srgbClr val="00FF00"/>
                </a:solidFill>
              </a:rPr>
              <a:t>|</a:t>
            </a:r>
            <a:r>
              <a:rPr lang="es-ES" sz="4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s-ES" sz="4400" dirty="0" smtClean="0">
                <a:solidFill>
                  <a:srgbClr val="00FF00"/>
                </a:solidFill>
                <a:latin typeface="Agency FB" panose="020B0503020202020204" pitchFamily="34" charset="0"/>
              </a:rPr>
              <a:t>Recursos</a:t>
            </a:r>
            <a:endParaRPr lang="es-ES" sz="4400" dirty="0">
              <a:solidFill>
                <a:srgbClr val="00FF00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="" xmlns:a16="http://schemas.microsoft.com/office/drawing/2014/main" id="{DCA7292F-6ADF-4A81-BBCB-10FB2D93A0B6}"/>
              </a:ext>
            </a:extLst>
          </p:cNvPr>
          <p:cNvSpPr txBox="1"/>
          <p:nvPr/>
        </p:nvSpPr>
        <p:spPr>
          <a:xfrm>
            <a:off x="616253" y="1941077"/>
            <a:ext cx="94894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rgbClr val="00FF00"/>
                </a:solidFill>
              </a:rPr>
              <a:t>     |   Lenguajes: Scala, Python</a:t>
            </a:r>
          </a:p>
          <a:p>
            <a:r>
              <a:rPr lang="es-ES" sz="2800" dirty="0">
                <a:solidFill>
                  <a:srgbClr val="00FF00"/>
                </a:solidFill>
              </a:rPr>
              <a:t>     |   Herramientas:</a:t>
            </a:r>
          </a:p>
          <a:p>
            <a:endParaRPr lang="es-ES" sz="28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030" name="Picture 6" descr="Resultado de imagen de spark apache logo">
            <a:extLst>
              <a:ext uri="{FF2B5EF4-FFF2-40B4-BE49-F238E27FC236}">
                <a16:creationId xmlns="" xmlns:a16="http://schemas.microsoft.com/office/drawing/2014/main" id="{83B1AFF8-51B2-47DC-A3EA-F49FDCD95E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5660" y="2976006"/>
            <a:ext cx="3001108" cy="1561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Resultado de imagen de aws s3 logo png">
            <a:extLst>
              <a:ext uri="{FF2B5EF4-FFF2-40B4-BE49-F238E27FC236}">
                <a16:creationId xmlns="" xmlns:a16="http://schemas.microsoft.com/office/drawing/2014/main" id="{7C19C10F-3816-4D30-8F84-5CC855A63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1737" y="2294212"/>
            <a:ext cx="2514274" cy="2514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Archivo:Trello-logo-blue.svg">
            <a:extLst>
              <a:ext uri="{FF2B5EF4-FFF2-40B4-BE49-F238E27FC236}">
                <a16:creationId xmlns="" xmlns:a16="http://schemas.microsoft.com/office/drawing/2014/main" id="{590F2571-3FC0-440D-A64B-0A8745A78A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536" y="4925449"/>
            <a:ext cx="4176134" cy="128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2" name="Picture 38" descr="Resultado de imagen de github logo">
            <a:extLst>
              <a:ext uri="{FF2B5EF4-FFF2-40B4-BE49-F238E27FC236}">
                <a16:creationId xmlns="" xmlns:a16="http://schemas.microsoft.com/office/drawing/2014/main" id="{2A5FB544-A298-429C-BE01-EAF6F0DDE9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9832" y="3719853"/>
            <a:ext cx="1561905" cy="1561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32">
            <a:extLst>
              <a:ext uri="{FF2B5EF4-FFF2-40B4-BE49-F238E27FC236}">
                <a16:creationId xmlns="" xmlns:a16="http://schemas.microsoft.com/office/drawing/2014/main" id="{4D9E5D87-91E3-49F9-BB5F-D3BC5111473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49222" y="4672254"/>
            <a:ext cx="1523104" cy="1808687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="" xmlns:a16="http://schemas.microsoft.com/office/drawing/2014/main" id="{4AC107F8-0275-4D7F-A1A9-1F8B2259BD8F}"/>
              </a:ext>
            </a:extLst>
          </p:cNvPr>
          <p:cNvSpPr txBox="1"/>
          <p:nvPr/>
        </p:nvSpPr>
        <p:spPr>
          <a:xfrm>
            <a:off x="8916834" y="3190116"/>
            <a:ext cx="21932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dirty="0">
                <a:solidFill>
                  <a:schemeClr val="bg1"/>
                </a:solidFill>
              </a:rPr>
              <a:t>Amazon S3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="" xmlns:a16="http://schemas.microsoft.com/office/drawing/2014/main" id="{E84EA045-D3B1-44EA-BAD5-9730FF630997}"/>
              </a:ext>
            </a:extLst>
          </p:cNvPr>
          <p:cNvSpPr txBox="1"/>
          <p:nvPr/>
        </p:nvSpPr>
        <p:spPr>
          <a:xfrm>
            <a:off x="8916834" y="5161621"/>
            <a:ext cx="25142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dirty="0">
                <a:solidFill>
                  <a:schemeClr val="bg1"/>
                </a:solidFill>
              </a:rPr>
              <a:t>Amazon EC2</a:t>
            </a:r>
          </a:p>
        </p:txBody>
      </p:sp>
      <p:sp>
        <p:nvSpPr>
          <p:cNvPr id="12" name="Rectángulo 11"/>
          <p:cNvSpPr/>
          <p:nvPr/>
        </p:nvSpPr>
        <p:spPr>
          <a:xfrm>
            <a:off x="946247" y="655413"/>
            <a:ext cx="8737600" cy="940151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Rectángulo 12"/>
          <p:cNvSpPr/>
          <p:nvPr/>
        </p:nvSpPr>
        <p:spPr>
          <a:xfrm>
            <a:off x="946247" y="1839684"/>
            <a:ext cx="10670019" cy="4764316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52512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172</Words>
  <Application>Microsoft Macintosh PowerPoint</Application>
  <PresentationFormat>Panorámica</PresentationFormat>
  <Paragraphs>44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4" baseType="lpstr">
      <vt:lpstr>Agency FB</vt:lpstr>
      <vt:lpstr>Arial</vt:lpstr>
      <vt:lpstr>Calibri</vt:lpstr>
      <vt:lpstr>Calibri Light</vt:lpstr>
      <vt:lpstr>Cambria Math</vt:lpstr>
      <vt:lpstr>Tema de Office</vt:lpstr>
      <vt:lpstr>Cloud-Based Machine-Learning Analysis of Previous and Hypothetical Armed Conflicts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Cloud-Based Machine-Learning Analysis of Previous and Hypothetical Armed Conflicts</dc:title>
  <dc:creator>Ricardo Rodrigo</dc:creator>
  <cp:lastModifiedBy>Carlos Bilbao Muñoz</cp:lastModifiedBy>
  <cp:revision>34</cp:revision>
  <dcterms:created xsi:type="dcterms:W3CDTF">2019-11-12T13:26:46Z</dcterms:created>
  <dcterms:modified xsi:type="dcterms:W3CDTF">2019-11-12T19:35:01Z</dcterms:modified>
</cp:coreProperties>
</file>